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M Sans Medium"/>
      <p:regular r:id="rId16"/>
      <p:bold r:id="rId17"/>
      <p:italic r:id="rId18"/>
      <p:boldItalic r:id="rId19"/>
    </p:embeddedFont>
    <p:embeddedFont>
      <p:font typeface="Inter SemiBold"/>
      <p:regular r:id="rId20"/>
      <p:bold r:id="rId21"/>
      <p:italic r:id="rId22"/>
      <p:boldItalic r:id="rId23"/>
    </p:embeddedFont>
    <p:embeddedFont>
      <p:font typeface="DM Sans ExtraBold"/>
      <p:bold r:id="rId24"/>
      <p:boldItalic r:id="rId25"/>
    </p:embeddedFont>
    <p:embeddedFont>
      <p:font typeface="DM Sans Light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Forum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regular.fntdata"/><Relationship Id="rId22" Type="http://schemas.openxmlformats.org/officeDocument/2006/relationships/font" Target="fonts/InterSemiBold-italic.fntdata"/><Relationship Id="rId21" Type="http://schemas.openxmlformats.org/officeDocument/2006/relationships/font" Target="fonts/InterSemiBold-bold.fntdata"/><Relationship Id="rId24" Type="http://schemas.openxmlformats.org/officeDocument/2006/relationships/font" Target="fonts/DMSansExtraBold-bold.fntdata"/><Relationship Id="rId23" Type="http://schemas.openxmlformats.org/officeDocument/2006/relationships/font" Target="fonts/Inter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Light-regular.fntdata"/><Relationship Id="rId25" Type="http://schemas.openxmlformats.org/officeDocument/2006/relationships/font" Target="fonts/DMSansExtraBold-boldItalic.fntdata"/><Relationship Id="rId28" Type="http://schemas.openxmlformats.org/officeDocument/2006/relationships/font" Target="fonts/DMSansLight-italic.fntdata"/><Relationship Id="rId27" Type="http://schemas.openxmlformats.org/officeDocument/2006/relationships/font" Target="fonts/DMSan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For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MSansMedium-bold.fntdata"/><Relationship Id="rId16" Type="http://schemas.openxmlformats.org/officeDocument/2006/relationships/font" Target="fonts/DMSansMedium-regular.fntdata"/><Relationship Id="rId19" Type="http://schemas.openxmlformats.org/officeDocument/2006/relationships/font" Target="fonts/DMSansMedium-boldItalic.fntdata"/><Relationship Id="rId18" Type="http://schemas.openxmlformats.org/officeDocument/2006/relationships/font" Target="fonts/DM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0172ae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a0172ae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0172aebc0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a0172aebc0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0172aebc0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0172aebc0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0172aebc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0172aebc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12fef84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b12fef84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12fef846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b12fef84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1e354b5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1e354b5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91e354b5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91e354b5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1e354b55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1e354b55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a0172aebc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a0172aebc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WHY PROPHET CREATES RANDOM DIPS IN FUTURE YEARS Prophet is designed to capture: Trends Seasonality Uncertainty It is NOT a perfect straight-line predictor. If your county’s historical data has even one slower year, Prophet will sometimes: flatten overcorrect or dip slightly This is completely normal behavior for time-series forecasting. BUT… If you want a purely increasing forecast (no dips ever), Prophet won’t do that by default. We must force Prophet to produce monotonic growth.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15" name="Google Shape;15;p2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16" name="Google Shape;16;p2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7" name="Google Shape;17;p2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" name="Google Shape;18;p2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19" name="Google Shape;19;p2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20" name="Google Shape;20;p2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39" name="Google Shape;139;p11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11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2" name="Google Shape;142;p11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4" name="Google Shape;144;p1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11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6" name="Google Shape;146;p11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47" name="Google Shape;147;p11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8" name="Google Shape;148;p11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9" name="Google Shape;149;p11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0" name="Google Shape;150;p11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1" name="Google Shape;151;p11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2" name="Google Shape;152;p11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3" name="Google Shape;153;p11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4" name="Google Shape;154;p11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55" name="Google Shape;155;p11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56" name="Google Shape;156;p11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57" name="Google Shape;157;p11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11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9" name="Google Shape;159;p11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11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9" name="Google Shape;169;p12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1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74" name="Google Shape;174;p13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75" name="Google Shape;175;p13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76" name="Google Shape;176;p13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77" name="Google Shape;177;p1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13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" name="Google Shape;179;p13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0" name="Google Shape;180;p13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1" name="Google Shape;181;p13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3" name="Google Shape;183;p13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84" name="Google Shape;184;p1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1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95" name="Google Shape;195;p14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1" name="Google Shape;201;p14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7" name="Google Shape;207;p14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08" name="Google Shape;208;p1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09" name="Google Shape;209;p14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0" name="Google Shape;210;p14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" name="Google Shape;211;p14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2" name="Google Shape;212;p14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5" name="Google Shape;215;p15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6" name="Google Shape;216;p15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7" name="Google Shape;217;p15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8" name="Google Shape;218;p1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1" name="Google Shape;221;p15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2" name="Google Shape;222;p15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23" name="Google Shape;223;p1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24" name="Google Shape;224;p1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15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2" name="Google Shape;242;p15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15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15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15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15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15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8" name="Google Shape;248;p15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51" name="Google Shape;251;p1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1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5" name="Google Shape;255;p17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6" name="Google Shape;256;p17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7" name="Google Shape;257;p17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8" name="Google Shape;258;p1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1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18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18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18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66" name="Google Shape;266;p18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7" name="Google Shape;267;p18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68" name="Google Shape;268;p18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272" name="Google Shape;272;p1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3" name="Google Shape;273;p19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274" name="Google Shape;274;p19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5" name="Google Shape;275;p19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76" name="Google Shape;276;p19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7" name="Google Shape;277;p19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78" name="Google Shape;278;p19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9" name="Google Shape;279;p19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1" name="Google Shape;281;p19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82" name="Google Shape;282;p19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5" name="Google Shape;285;p2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6" name="Google Shape;286;p20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7" name="Google Shape;287;p20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8" name="Google Shape;288;p20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9" name="Google Shape;289;p20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90" name="Google Shape;290;p20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" name="Google Shape;30;p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293" name="Google Shape;293;p21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294" name="Google Shape;294;p21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6" name="Google Shape;296;p2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9" name="Google Shape;299;p22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00" name="Google Shape;300;p22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1" name="Google Shape;301;p22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2" name="Google Shape;302;p22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2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04" name="Google Shape;304;p22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05" name="Google Shape;305;p22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6" name="Google Shape;306;p2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09" name="Google Shape;309;p2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10" name="Google Shape;310;p23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1" name="Google Shape;311;p23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2" name="Google Shape;312;p23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3" name="Google Shape;313;p23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14" name="Google Shape;314;p23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15" name="Google Shape;315;p23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6" name="Google Shape;316;p2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19" name="Google Shape;319;p2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20" name="Google Shape;320;p24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3" name="Google Shape;323;p24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24" name="Google Shape;324;p24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325" name="Google Shape;325;p24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6" name="Google Shape;326;p2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30" name="Google Shape;330;p25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3" name="Google Shape;333;p2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2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7" name="Google Shape;337;p26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8" name="Google Shape;338;p26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9" name="Google Shape;339;p26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26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42" name="Google Shape;342;p26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3" name="Google Shape;343;p26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5" name="Google Shape;345;p26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348" name="Google Shape;348;p27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349" name="Google Shape;349;p27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2" name="Google Shape;35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1" name="Google Shape;37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2" name="Google Shape;37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3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3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0" name="Google Shape;390;p4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3" name="Google Shape;393;p4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4" name="Google Shape;394;p4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4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99" name="Google Shape;399;p4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0" name="Google Shape;400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1" name="Google Shape;401;p4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7" name="Google Shape;407;p4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8" name="Google Shape;408;p4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0" name="Google Shape;410;p4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1" name="Google Shape;411;p4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4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5" name="Google Shape;425;p4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8" name="Google Shape;428;p4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1" name="Google Shape;431;p4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3" name="Google Shape;4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6" name="Google Shape;436;p4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" name="Google Shape;43;p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6" name="Google Shape;46;p7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7" name="Google Shape;47;p7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8" name="Google Shape;48;p7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49" name="Google Shape;49;p7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0" name="Google Shape;50;p7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0" name="Google Shape;70;p8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71" name="Google Shape;71;p8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3" name="Google Shape;73;p8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74" name="Google Shape;74;p8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6" name="Google Shape;76;p8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77" name="Google Shape;77;p8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78" name="Google Shape;78;p8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79" name="Google Shape;79;p8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1" name="Google Shape;81;p8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82" name="Google Shape;82;p8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" name="Google Shape;93;p9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4" name="Google Shape;94;p9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9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98" name="Google Shape;98;p9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9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02" name="Google Shape;102;p9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" name="Google Shape;105;p9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106" name="Google Shape;106;p9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" name="Google Shape;110;p10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11" name="Google Shape;111;p10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7" name="Google Shape;117;p10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8" name="Google Shape;118;p10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0" name="Google Shape;120;p10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2" name="Google Shape;132;p1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10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10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47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9" Type="http://schemas.openxmlformats.org/officeDocument/2006/relationships/image" Target="../media/image15.jpg"/><Relationship Id="rId5" Type="http://schemas.openxmlformats.org/officeDocument/2006/relationships/image" Target="../media/image18.jpg"/><Relationship Id="rId6" Type="http://schemas.openxmlformats.org/officeDocument/2006/relationships/image" Target="../media/image7.jpg"/><Relationship Id="rId7" Type="http://schemas.openxmlformats.org/officeDocument/2006/relationships/image" Target="../media/image12.jp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DATA SCIENCE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PRESENTATION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HOUSEKEEPING</a:t>
            </a:r>
            <a:endParaRPr sz="3500"/>
          </a:p>
        </p:txBody>
      </p:sp>
      <p:sp>
        <p:nvSpPr>
          <p:cNvPr descr="A light blue rectangle." id="455" name="Google Shape;455;p49"/>
          <p:cNvSpPr/>
          <p:nvPr/>
        </p:nvSpPr>
        <p:spPr>
          <a:xfrm flipH="1">
            <a:off x="2010917" y="3005452"/>
            <a:ext cx="1368300" cy="774600"/>
          </a:xfrm>
          <a:prstGeom prst="roundRect">
            <a:avLst>
              <a:gd fmla="val 1997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descr="A yellow square." id="456" name="Google Shape;456;p49"/>
          <p:cNvSpPr/>
          <p:nvPr/>
        </p:nvSpPr>
        <p:spPr>
          <a:xfrm flipH="1">
            <a:off x="4352426" y="3909224"/>
            <a:ext cx="774600" cy="774600"/>
          </a:xfrm>
          <a:prstGeom prst="roundRect">
            <a:avLst>
              <a:gd fmla="val 199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descr="A lavender rectangle" id="457" name="Google Shape;457;p49"/>
          <p:cNvSpPr/>
          <p:nvPr/>
        </p:nvSpPr>
        <p:spPr>
          <a:xfrm flipH="1">
            <a:off x="6534259" y="3905677"/>
            <a:ext cx="1118400" cy="7746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8" name="Google Shape;45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326" l="0" r="0" t="26331"/>
          <a:stretch/>
        </p:blipFill>
        <p:spPr>
          <a:xfrm>
            <a:off x="228575" y="3005550"/>
            <a:ext cx="16362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id="459" name="Google Shape;459;p4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1832" l="0" r="0" t="17981"/>
          <a:stretch/>
        </p:blipFill>
        <p:spPr>
          <a:xfrm>
            <a:off x="1149025" y="3909225"/>
            <a:ext cx="15435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id="460" name="Google Shape;460;p4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5795" l="0" r="0" t="25790"/>
          <a:stretch/>
        </p:blipFill>
        <p:spPr>
          <a:xfrm>
            <a:off x="3525075" y="3005550"/>
            <a:ext cx="15999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id="461" name="Google Shape;461;p4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6755" r="16755" t="0"/>
          <a:stretch/>
        </p:blipFill>
        <p:spPr>
          <a:xfrm>
            <a:off x="5271025" y="3005450"/>
            <a:ext cx="1118400" cy="1682100"/>
          </a:xfrm>
          <a:prstGeom prst="roundRect">
            <a:avLst>
              <a:gd fmla="val 16667" name="adj"/>
            </a:avLst>
          </a:prstGeom>
        </p:spPr>
      </p:pic>
      <p:pic>
        <p:nvPicPr>
          <p:cNvPr id="462" name="Google Shape;462;p49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16582" r="16582" t="0"/>
          <a:stretch/>
        </p:blipFill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463" name="Google Shape;463;p49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16910" l="0" r="0" t="16903"/>
          <a:stretch/>
        </p:blipFill>
        <p:spPr>
          <a:xfrm>
            <a:off x="230525" y="3909225"/>
            <a:ext cx="7746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brown-purple texture, as of a tree trunk. " id="464" name="Google Shape;464;p49"/>
          <p:cNvPicPr preferRelativeResize="0"/>
          <p:nvPr>
            <p:ph idx="8" type="pic"/>
          </p:nvPr>
        </p:nvPicPr>
        <p:blipFill rotWithShape="1">
          <a:blip r:embed="rId9">
            <a:alphaModFix/>
          </a:blip>
          <a:srcRect b="7511" l="0" r="0" t="7519"/>
          <a:stretch/>
        </p:blipFill>
        <p:spPr>
          <a:xfrm>
            <a:off x="2838375" y="3909225"/>
            <a:ext cx="1368300" cy="7746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rugged red texture, as of a rock face. " id="465" name="Google Shape;465;p49"/>
          <p:cNvPicPr preferRelativeResize="0"/>
          <p:nvPr>
            <p:ph idx="9" type="pic"/>
          </p:nvPr>
        </p:nvPicPr>
        <p:blipFill rotWithShape="1">
          <a:blip r:embed="rId8">
            <a:alphaModFix/>
          </a:blip>
          <a:srcRect b="27283" l="0" r="0" t="27283"/>
          <a:stretch/>
        </p:blipFill>
        <p:spPr>
          <a:xfrm>
            <a:off x="6535600" y="3008850"/>
            <a:ext cx="1118400" cy="767700"/>
          </a:xfrm>
          <a:prstGeom prst="roundRect">
            <a:avLst>
              <a:gd fmla="val 16667" name="adj"/>
            </a:avLst>
          </a:prstGeom>
        </p:spPr>
      </p:pic>
      <p:sp>
        <p:nvSpPr>
          <p:cNvPr id="466" name="Google Shape;466;p49"/>
          <p:cNvSpPr txBox="1"/>
          <p:nvPr/>
        </p:nvSpPr>
        <p:spPr>
          <a:xfrm>
            <a:off x="1247900" y="2119200"/>
            <a:ext cx="6293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Presented By: Amanda Farghli, Fatoumata Drammeh, Khadiza Khanom, Maisha Islam, Alexandr Voronovich, Sharmin Zaman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December 17th, 2025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/>
          <p:nvPr>
            <p:ph type="title"/>
          </p:nvPr>
        </p:nvSpPr>
        <p:spPr>
          <a:xfrm>
            <a:off x="322650" y="4039625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Prior Knowledge</a:t>
            </a:r>
            <a:endParaRPr/>
          </a:p>
        </p:txBody>
      </p:sp>
      <p:sp>
        <p:nvSpPr>
          <p:cNvPr id="472" name="Google Shape;472;p50"/>
          <p:cNvSpPr txBox="1"/>
          <p:nvPr>
            <p:ph idx="3" type="title"/>
          </p:nvPr>
        </p:nvSpPr>
        <p:spPr>
          <a:xfrm>
            <a:off x="3063300" y="457123"/>
            <a:ext cx="58521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accent1"/>
                </a:solidFill>
              </a:rPr>
              <a:t>BACKGROUND INFO</a:t>
            </a:r>
            <a:endParaRPr b="1" sz="4300"/>
          </a:p>
        </p:txBody>
      </p:sp>
      <p:sp>
        <p:nvSpPr>
          <p:cNvPr id="473" name="Google Shape;473;p50"/>
          <p:cNvSpPr txBox="1"/>
          <p:nvPr>
            <p:ph idx="13" type="subTitle"/>
          </p:nvPr>
        </p:nvSpPr>
        <p:spPr>
          <a:xfrm>
            <a:off x="228600" y="317795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Renters often think buying is not an option and buyers tend to buy, unaware of underlying costs and future problems. These issues stem from a lack of prior knowledge. A clear understanding of renting and buying costs can make all the difference.</a:t>
            </a:r>
            <a:endParaRPr/>
          </a:p>
        </p:txBody>
      </p:sp>
      <p:grpSp>
        <p:nvGrpSpPr>
          <p:cNvPr id="474" name="Google Shape;474;p50"/>
          <p:cNvGrpSpPr/>
          <p:nvPr/>
        </p:nvGrpSpPr>
        <p:grpSpPr>
          <a:xfrm>
            <a:off x="2738203" y="1012737"/>
            <a:ext cx="3573682" cy="3954499"/>
            <a:chOff x="3355800" y="1140206"/>
            <a:chExt cx="2432400" cy="2691600"/>
          </a:xfrm>
        </p:grpSpPr>
        <p:sp>
          <p:nvSpPr>
            <p:cNvPr id="475" name="Google Shape;475;p50"/>
            <p:cNvSpPr/>
            <p:nvPr/>
          </p:nvSpPr>
          <p:spPr>
            <a:xfrm>
              <a:off x="3355800" y="1140206"/>
              <a:ext cx="2432400" cy="2691600"/>
            </a:xfrm>
            <a:prstGeom prst="roundRect">
              <a:avLst>
                <a:gd fmla="val 816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t" bIns="134300" lIns="134300" spcFirstLastPara="1" rIns="134300" wrap="square" tIns="1343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97">
                  <a:solidFill>
                    <a:srgbClr val="FCFCFC"/>
                  </a:solidFill>
                  <a:latin typeface="DM Sans ExtraBold"/>
                  <a:ea typeface="DM Sans ExtraBold"/>
                  <a:cs typeface="DM Sans ExtraBold"/>
                  <a:sym typeface="DM Sans ExtraBold"/>
                </a:rPr>
                <a:t>KEY PERFORMANCE INDICATORS</a:t>
              </a:r>
              <a:endParaRPr sz="2497">
                <a:solidFill>
                  <a:srgbClr val="FCFCFC"/>
                </a:solidFill>
                <a:latin typeface="DM Sans ExtraBold"/>
                <a:ea typeface="DM Sans ExtraBold"/>
                <a:cs typeface="DM Sans ExtraBold"/>
                <a:sym typeface="DM Sans ExtraBold"/>
              </a:endParaRPr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3471975" y="2151800"/>
              <a:ext cx="2199600" cy="668400"/>
            </a:xfrm>
            <a:prstGeom prst="roundRect">
              <a:avLst>
                <a:gd fmla="val 14231" name="adj"/>
              </a:avLst>
            </a:prstGeom>
            <a:solidFill>
              <a:srgbClr val="243851"/>
            </a:solidFill>
            <a:ln>
              <a:noFill/>
            </a:ln>
          </p:spPr>
          <p:txBody>
            <a:bodyPr anchorCtr="0" anchor="ctr" bIns="13400" lIns="134300" spcFirstLastPara="1" rIns="134300" wrap="square" tIns="1343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76">
                  <a:solidFill>
                    <a:srgbClr val="5AFFC7"/>
                  </a:solidFill>
                  <a:latin typeface="DM Sans ExtraBold"/>
                  <a:ea typeface="DM Sans ExtraBold"/>
                  <a:cs typeface="DM Sans ExtraBold"/>
                  <a:sym typeface="DM Sans ExtraBold"/>
                </a:rPr>
                <a:t>45%</a:t>
              </a:r>
              <a:endParaRPr sz="5876">
                <a:solidFill>
                  <a:srgbClr val="5AFFC7"/>
                </a:solidFill>
                <a:latin typeface="DM Sans ExtraBold"/>
                <a:ea typeface="DM Sans ExtraBold"/>
                <a:cs typeface="DM Sans ExtraBold"/>
                <a:sym typeface="DM Sans ExtraBold"/>
              </a:endParaRPr>
            </a:p>
          </p:txBody>
        </p:sp>
        <p:sp>
          <p:nvSpPr>
            <p:cNvPr id="477" name="Google Shape;477;p50"/>
            <p:cNvSpPr txBox="1"/>
            <p:nvPr/>
          </p:nvSpPr>
          <p:spPr>
            <a:xfrm>
              <a:off x="3511502" y="1989326"/>
              <a:ext cx="21207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28">
                  <a:solidFill>
                    <a:srgbClr val="5AFFC7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45% Renters who regret Renting</a:t>
              </a:r>
              <a:endParaRPr sz="1428">
                <a:solidFill>
                  <a:srgbClr val="5AFFC7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4980442" y="2217751"/>
              <a:ext cx="533100" cy="533100"/>
            </a:xfrm>
            <a:prstGeom prst="ellipse">
              <a:avLst/>
            </a:prstGeom>
            <a:solidFill>
              <a:srgbClr val="77818D"/>
            </a:solidFill>
            <a:ln>
              <a:noFill/>
            </a:ln>
          </p:spPr>
          <p:txBody>
            <a:bodyPr anchorCtr="0" anchor="ctr" bIns="134300" lIns="134300" spcFirstLastPara="1" rIns="134300" wrap="square" tIns="134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4980426" y="2217760"/>
              <a:ext cx="533100" cy="533100"/>
            </a:xfrm>
            <a:prstGeom prst="arc">
              <a:avLst>
                <a:gd fmla="val 16262153" name="adj1"/>
                <a:gd fmla="val 6206242" name="adj2"/>
              </a:avLst>
            </a:prstGeom>
            <a:solidFill>
              <a:srgbClr val="5AFFC7"/>
            </a:solidFill>
            <a:ln>
              <a:noFill/>
            </a:ln>
          </p:spPr>
          <p:txBody>
            <a:bodyPr anchorCtr="0" anchor="ctr" bIns="134300" lIns="134300" spcFirstLastPara="1" rIns="134300" wrap="square" tIns="134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3471975" y="3113813"/>
              <a:ext cx="2199600" cy="668400"/>
            </a:xfrm>
            <a:prstGeom prst="roundRect">
              <a:avLst>
                <a:gd fmla="val 14231" name="adj"/>
              </a:avLst>
            </a:prstGeom>
            <a:solidFill>
              <a:srgbClr val="243851"/>
            </a:solidFill>
            <a:ln>
              <a:noFill/>
            </a:ln>
          </p:spPr>
          <p:txBody>
            <a:bodyPr anchorCtr="0" anchor="ctr" bIns="13400" lIns="134300" spcFirstLastPara="1" rIns="134300" wrap="square" tIns="1343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76">
                  <a:solidFill>
                    <a:srgbClr val="81F5FF"/>
                  </a:solidFill>
                  <a:latin typeface="DM Sans ExtraBold"/>
                  <a:ea typeface="DM Sans ExtraBold"/>
                  <a:cs typeface="DM Sans ExtraBold"/>
                  <a:sym typeface="DM Sans ExtraBold"/>
                </a:rPr>
                <a:t>8%</a:t>
              </a:r>
              <a:endParaRPr sz="5876">
                <a:solidFill>
                  <a:srgbClr val="81F5FF"/>
                </a:solidFill>
                <a:latin typeface="DM Sans ExtraBold"/>
                <a:ea typeface="DM Sans ExtraBold"/>
                <a:cs typeface="DM Sans ExtraBold"/>
                <a:sym typeface="DM Sans ExtraBold"/>
              </a:endParaRPr>
            </a:p>
          </p:txBody>
        </p:sp>
        <p:sp>
          <p:nvSpPr>
            <p:cNvPr id="481" name="Google Shape;481;p50"/>
            <p:cNvSpPr txBox="1"/>
            <p:nvPr/>
          </p:nvSpPr>
          <p:spPr>
            <a:xfrm>
              <a:off x="3511502" y="2951338"/>
              <a:ext cx="2120700" cy="1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28">
                  <a:solidFill>
                    <a:srgbClr val="81F5FF"/>
                  </a:solidFill>
                  <a:latin typeface="Inter SemiBold"/>
                  <a:ea typeface="Inter SemiBold"/>
                  <a:cs typeface="Inter SemiBold"/>
                  <a:sym typeface="Inter SemiBold"/>
                </a:rPr>
                <a:t>8% of Buyers who regret Buying</a:t>
              </a:r>
              <a:endParaRPr sz="1428">
                <a:solidFill>
                  <a:srgbClr val="81F5FF"/>
                </a:solidFill>
                <a:latin typeface="Inter SemiBold"/>
                <a:ea typeface="Inter SemiBold"/>
                <a:cs typeface="Inter SemiBold"/>
                <a:sym typeface="Inter SemiBold"/>
              </a:endParaRPr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980442" y="3179764"/>
              <a:ext cx="533100" cy="533100"/>
            </a:xfrm>
            <a:prstGeom prst="ellipse">
              <a:avLst/>
            </a:prstGeom>
            <a:solidFill>
              <a:srgbClr val="77818D"/>
            </a:solidFill>
            <a:ln>
              <a:noFill/>
            </a:ln>
          </p:spPr>
          <p:txBody>
            <a:bodyPr anchorCtr="0" anchor="ctr" bIns="134300" lIns="134300" spcFirstLastPara="1" rIns="134300" wrap="square" tIns="134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980426" y="3179773"/>
              <a:ext cx="533100" cy="533100"/>
            </a:xfrm>
            <a:prstGeom prst="arc">
              <a:avLst>
                <a:gd fmla="val 16262153" name="adj1"/>
                <a:gd fmla="val 21095231" name="adj2"/>
              </a:avLst>
            </a:prstGeom>
            <a:solidFill>
              <a:srgbClr val="81F5FF"/>
            </a:solidFill>
            <a:ln>
              <a:noFill/>
            </a:ln>
          </p:spPr>
          <p:txBody>
            <a:bodyPr anchorCtr="0" anchor="ctr" bIns="134300" lIns="134300" spcFirstLastPara="1" rIns="134300" wrap="square" tIns="134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62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5" y="393399"/>
            <a:ext cx="2225751" cy="150201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/>
          <p:nvPr/>
        </p:nvSpPr>
        <p:spPr>
          <a:xfrm>
            <a:off x="6708900" y="1012725"/>
            <a:ext cx="1356600" cy="782100"/>
          </a:xfrm>
          <a:prstGeom prst="roundRect">
            <a:avLst>
              <a:gd fmla="val 72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86" name="Google Shape;486;p50"/>
          <p:cNvSpPr txBox="1"/>
          <p:nvPr>
            <p:ph idx="8" type="subTitle"/>
          </p:nvPr>
        </p:nvSpPr>
        <p:spPr>
          <a:xfrm>
            <a:off x="6802802" y="1051875"/>
            <a:ext cx="1511400" cy="70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and motivations</a:t>
            </a:r>
            <a:endParaRPr/>
          </a:p>
        </p:txBody>
      </p:sp>
      <p:sp>
        <p:nvSpPr>
          <p:cNvPr id="487" name="Google Shape;487;p50"/>
          <p:cNvSpPr txBox="1"/>
          <p:nvPr>
            <p:ph idx="9" type="body"/>
          </p:nvPr>
        </p:nvSpPr>
        <p:spPr>
          <a:xfrm>
            <a:off x="6725350" y="1895400"/>
            <a:ext cx="1912500" cy="317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Rent takes up a lot of a person’s income. Typically at least 1/3rd but many pay more.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such high rent costs, and an even higher entrance fee of owning a house, it can be so overwhelming for a person to even start to consider if buying is an option for them. That’s what we plan to solve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/>
          <p:nvPr/>
        </p:nvSpPr>
        <p:spPr>
          <a:xfrm flipH="1">
            <a:off x="1389000" y="1210171"/>
            <a:ext cx="556200" cy="777900"/>
          </a:xfrm>
          <a:prstGeom prst="roundRect">
            <a:avLst>
              <a:gd fmla="val 199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1</a:t>
            </a:r>
            <a:endParaRPr sz="26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93" name="Google Shape;493;p51"/>
          <p:cNvSpPr/>
          <p:nvPr/>
        </p:nvSpPr>
        <p:spPr>
          <a:xfrm flipH="1">
            <a:off x="4160700" y="1263972"/>
            <a:ext cx="916500" cy="67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rPr>
              <a:t>2</a:t>
            </a:r>
            <a:endParaRPr sz="2600"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94" name="Google Shape;494;p51"/>
          <p:cNvSpPr/>
          <p:nvPr/>
        </p:nvSpPr>
        <p:spPr>
          <a:xfrm flipH="1">
            <a:off x="7089775" y="1263972"/>
            <a:ext cx="816600" cy="670200"/>
          </a:xfrm>
          <a:prstGeom prst="roundRect">
            <a:avLst>
              <a:gd fmla="val 1997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lang="en" sz="26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rPr>
              <a:t>3</a:t>
            </a:r>
            <a:endParaRPr sz="2600"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95" name="Google Shape;495;p51"/>
          <p:cNvSpPr txBox="1"/>
          <p:nvPr>
            <p:ph idx="2" type="subTitle"/>
          </p:nvPr>
        </p:nvSpPr>
        <p:spPr>
          <a:xfrm>
            <a:off x="228675" y="2129637"/>
            <a:ext cx="28347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496" name="Google Shape;496;p51"/>
          <p:cNvSpPr txBox="1"/>
          <p:nvPr>
            <p:ph idx="3" type="body"/>
          </p:nvPr>
        </p:nvSpPr>
        <p:spPr>
          <a:xfrm>
            <a:off x="572875" y="2907525"/>
            <a:ext cx="21627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With both rent and house prices rising, it’s unclear which is the better option. What factors are in play to make it the better option?</a:t>
            </a:r>
            <a:endParaRPr sz="1300"/>
          </a:p>
        </p:txBody>
      </p:sp>
      <p:sp>
        <p:nvSpPr>
          <p:cNvPr id="497" name="Google Shape;497;p51"/>
          <p:cNvSpPr txBox="1"/>
          <p:nvPr>
            <p:ph idx="4" type="subTitle"/>
          </p:nvPr>
        </p:nvSpPr>
        <p:spPr>
          <a:xfrm>
            <a:off x="3154650" y="2129637"/>
            <a:ext cx="28347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needs it?</a:t>
            </a:r>
            <a:endParaRPr/>
          </a:p>
        </p:txBody>
      </p:sp>
      <p:sp>
        <p:nvSpPr>
          <p:cNvPr id="498" name="Google Shape;498;p51"/>
          <p:cNvSpPr txBox="1"/>
          <p:nvPr>
            <p:ph idx="5" type="body"/>
          </p:nvPr>
        </p:nvSpPr>
        <p:spPr>
          <a:xfrm>
            <a:off x="3481376" y="2907425"/>
            <a:ext cx="20616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Any young-adult looking into a one-stop shop resource that will help them factor when would be the best time to buy or continue renting</a:t>
            </a:r>
            <a:endParaRPr sz="1300"/>
          </a:p>
        </p:txBody>
      </p:sp>
      <p:sp>
        <p:nvSpPr>
          <p:cNvPr id="499" name="Google Shape;499;p51"/>
          <p:cNvSpPr txBox="1"/>
          <p:nvPr>
            <p:ph idx="6" type="subTitle"/>
          </p:nvPr>
        </p:nvSpPr>
        <p:spPr>
          <a:xfrm>
            <a:off x="6080625" y="2129637"/>
            <a:ext cx="28347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500" name="Google Shape;500;p51"/>
          <p:cNvSpPr txBox="1"/>
          <p:nvPr>
            <p:ph idx="7" type="body"/>
          </p:nvPr>
        </p:nvSpPr>
        <p:spPr>
          <a:xfrm>
            <a:off x="6429300" y="2907425"/>
            <a:ext cx="23907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quick, fast, and simple information hub for a person to be able to discern whether renting or buying is better for their situation.</a:t>
            </a:r>
            <a:endParaRPr sz="1300"/>
          </a:p>
        </p:txBody>
      </p:sp>
      <p:sp>
        <p:nvSpPr>
          <p:cNvPr id="501" name="Google Shape;501;p51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</a:t>
            </a:r>
            <a:r>
              <a:rPr lang="en">
                <a:solidFill>
                  <a:schemeClr val="accent1"/>
                </a:solidFill>
              </a:rPr>
              <a:t>MAIN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/>
          <p:nvPr>
            <p:ph type="title"/>
          </p:nvPr>
        </p:nvSpPr>
        <p:spPr>
          <a:xfrm>
            <a:off x="616475" y="457200"/>
            <a:ext cx="3119700" cy="953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End-to-End Data Processing</a:t>
            </a:r>
            <a:endParaRPr b="1"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2"/>
          <p:cNvSpPr txBox="1"/>
          <p:nvPr/>
        </p:nvSpPr>
        <p:spPr>
          <a:xfrm>
            <a:off x="749700" y="2014800"/>
            <a:ext cx="231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Forum"/>
                <a:ea typeface="Forum"/>
                <a:cs typeface="Forum"/>
                <a:sym typeface="Forum"/>
              </a:rPr>
              <a:t>Extract data through web scraping and API</a:t>
            </a:r>
            <a:endParaRPr b="1">
              <a:solidFill>
                <a:srgbClr val="073763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475" y="2396099"/>
            <a:ext cx="1029398" cy="5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675" y="3935525"/>
            <a:ext cx="579024" cy="5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950" y="3889151"/>
            <a:ext cx="1299500" cy="67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5750" y="4070412"/>
            <a:ext cx="1650815" cy="4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0700" y="1145081"/>
            <a:ext cx="1632600" cy="52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9800" y="1064400"/>
            <a:ext cx="918349" cy="9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2"/>
          <p:cNvSpPr txBox="1"/>
          <p:nvPr/>
        </p:nvSpPr>
        <p:spPr>
          <a:xfrm>
            <a:off x="3941313" y="3453850"/>
            <a:ext cx="2133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5872825" y="2914350"/>
            <a:ext cx="19779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Forum"/>
                <a:ea typeface="Forum"/>
                <a:cs typeface="Forum"/>
                <a:sym typeface="Forum"/>
              </a:rPr>
              <a:t>Load into MySQL</a:t>
            </a:r>
            <a:endParaRPr b="1">
              <a:solidFill>
                <a:srgbClr val="3D85C6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16" name="Google Shape;516;p52"/>
          <p:cNvSpPr/>
          <p:nvPr/>
        </p:nvSpPr>
        <p:spPr>
          <a:xfrm>
            <a:off x="3459675" y="1939450"/>
            <a:ext cx="447000" cy="3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52"/>
          <p:cNvSpPr txBox="1"/>
          <p:nvPr/>
        </p:nvSpPr>
        <p:spPr>
          <a:xfrm>
            <a:off x="1142388" y="3881400"/>
            <a:ext cx="192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Forum"/>
                <a:ea typeface="Forum"/>
                <a:cs typeface="Forum"/>
                <a:sym typeface="Forum"/>
              </a:rPr>
              <a:t>Transform using Python</a:t>
            </a:r>
            <a:endParaRPr b="1">
              <a:solidFill>
                <a:srgbClr val="0B5394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2"/>
          <p:cNvSpPr/>
          <p:nvPr/>
        </p:nvSpPr>
        <p:spPr>
          <a:xfrm>
            <a:off x="3459675" y="3163250"/>
            <a:ext cx="447000" cy="3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52"/>
          <p:cNvSpPr/>
          <p:nvPr/>
        </p:nvSpPr>
        <p:spPr>
          <a:xfrm flipH="1">
            <a:off x="4197875" y="4082650"/>
            <a:ext cx="505200" cy="39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20" name="Google Shape;520;p52"/>
          <p:cNvCxnSpPr/>
          <p:nvPr/>
        </p:nvCxnSpPr>
        <p:spPr>
          <a:xfrm>
            <a:off x="396300" y="583200"/>
            <a:ext cx="7200" cy="701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"/>
          <p:cNvSpPr txBox="1"/>
          <p:nvPr>
            <p:ph type="title"/>
          </p:nvPr>
        </p:nvSpPr>
        <p:spPr>
          <a:xfrm>
            <a:off x="565875" y="482257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Model</a:t>
            </a:r>
            <a:endParaRPr b="1"/>
          </a:p>
        </p:txBody>
      </p:sp>
      <p:pic>
        <p:nvPicPr>
          <p:cNvPr id="526" name="Google Shape;526;p53" title="DBer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300" y="879100"/>
            <a:ext cx="5020850" cy="361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53"/>
          <p:cNvCxnSpPr/>
          <p:nvPr/>
        </p:nvCxnSpPr>
        <p:spPr>
          <a:xfrm>
            <a:off x="396300" y="581800"/>
            <a:ext cx="0" cy="3456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/>
          <p:nvPr>
            <p:ph type="title"/>
          </p:nvPr>
        </p:nvSpPr>
        <p:spPr>
          <a:xfrm>
            <a:off x="521125" y="506925"/>
            <a:ext cx="3718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Sequence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Diagram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800" y="890175"/>
            <a:ext cx="5948524" cy="39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/>
          <p:nvPr>
            <p:ph type="title"/>
          </p:nvPr>
        </p:nvSpPr>
        <p:spPr>
          <a:xfrm>
            <a:off x="320325" y="549600"/>
            <a:ext cx="3895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Interface</a:t>
            </a:r>
            <a:endParaRPr b="1"/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36350"/>
            <a:ext cx="1956000" cy="136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300" y="2844225"/>
            <a:ext cx="2151000" cy="165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1350" y="2372075"/>
            <a:ext cx="1844400" cy="58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2" name="Google Shape;54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9138" y="1447113"/>
            <a:ext cx="2070900" cy="2249400"/>
          </a:xfrm>
          <a:prstGeom prst="roundRect">
            <a:avLst>
              <a:gd fmla="val 8491" name="adj"/>
            </a:avLst>
          </a:prstGeom>
          <a:noFill/>
          <a:ln>
            <a:noFill/>
          </a:ln>
        </p:spPr>
      </p:pic>
      <p:pic>
        <p:nvPicPr>
          <p:cNvPr id="543" name="Google Shape;54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299" y="1174199"/>
            <a:ext cx="2184900" cy="144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316850" y="144900"/>
            <a:ext cx="43902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&amp; Predictions</a:t>
            </a:r>
            <a:endParaRPr/>
          </a:p>
        </p:txBody>
      </p:sp>
      <p:pic>
        <p:nvPicPr>
          <p:cNvPr id="549" name="Google Shape;5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69500"/>
            <a:ext cx="5191022" cy="36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6"/>
          <p:cNvSpPr txBox="1"/>
          <p:nvPr>
            <p:ph type="title"/>
          </p:nvPr>
        </p:nvSpPr>
        <p:spPr>
          <a:xfrm>
            <a:off x="5527750" y="769500"/>
            <a:ext cx="3387600" cy="34344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areas in blue are counties where the median house price are below our initial 250k savings.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While the counties in red are where the median is above 250k.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Our prediction is that buying a home will be better than renting in areas where our monthly costs are near even.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/>
          <p:nvPr>
            <p:ph type="title"/>
          </p:nvPr>
        </p:nvSpPr>
        <p:spPr>
          <a:xfrm>
            <a:off x="894725" y="1895390"/>
            <a:ext cx="7180800" cy="646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DEMO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